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ade Gamer" charset="1" panose="00000000000000000000"/>
      <p:regular r:id="rId18"/>
    </p:embeddedFont>
    <p:embeddedFont>
      <p:font typeface="Disket Mono" charset="1" panose="020B0509050000020004"/>
      <p:regular r:id="rId19"/>
    </p:embeddedFont>
    <p:embeddedFont>
      <p:font typeface="Disket Mono Bold" charset="1" panose="020B0509050000020004"/>
      <p:regular r:id="rId20"/>
    </p:embeddedFont>
    <p:embeddedFont>
      <p:font typeface="Garet" charset="1" panose="00000000000000000000"/>
      <p:regular r:id="rId21"/>
    </p:embeddedFont>
    <p:embeddedFont>
      <p:font typeface="Garet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gif" Type="http://schemas.openxmlformats.org/officeDocument/2006/relationships/image"/><Relationship Id="rId26" Target="../media/image25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96.png" Type="http://schemas.openxmlformats.org/officeDocument/2006/relationships/image"/><Relationship Id="rId18" Target="../media/image97.png" Type="http://schemas.openxmlformats.org/officeDocument/2006/relationships/image"/><Relationship Id="rId19" Target="../media/image98.png" Type="http://schemas.openxmlformats.org/officeDocument/2006/relationships/image"/><Relationship Id="rId2" Target="../media/image81.png" Type="http://schemas.openxmlformats.org/officeDocument/2006/relationships/image"/><Relationship Id="rId20" Target="../media/image99.png" Type="http://schemas.openxmlformats.org/officeDocument/2006/relationships/image"/><Relationship Id="rId21" Target="../media/image100.png" Type="http://schemas.openxmlformats.org/officeDocument/2006/relationships/image"/><Relationship Id="rId22" Target="../media/image101.png" Type="http://schemas.openxmlformats.org/officeDocument/2006/relationships/image"/><Relationship Id="rId3" Target="../media/image8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gif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3.svg" Type="http://schemas.openxmlformats.org/officeDocument/2006/relationships/image"/><Relationship Id="rId12" Target="../media/image7.gif" Type="http://schemas.openxmlformats.org/officeDocument/2006/relationships/image"/><Relationship Id="rId13" Target="../media/image37.gif" Type="http://schemas.openxmlformats.org/officeDocument/2006/relationships/image"/><Relationship Id="rId14" Target="../media/image104.png" Type="http://schemas.openxmlformats.org/officeDocument/2006/relationships/image"/><Relationship Id="rId15" Target="../media/image105.png" Type="http://schemas.openxmlformats.org/officeDocument/2006/relationships/image"/><Relationship Id="rId16" Target="../media/image106.png" Type="http://schemas.openxmlformats.org/officeDocument/2006/relationships/image"/><Relationship Id="rId17" Target="../media/image107.png" Type="http://schemas.openxmlformats.org/officeDocument/2006/relationships/image"/><Relationship Id="rId18" Target="../media/image108.png" Type="http://schemas.openxmlformats.org/officeDocument/2006/relationships/image"/><Relationship Id="rId19" Target="../media/image109.png" Type="http://schemas.openxmlformats.org/officeDocument/2006/relationships/image"/><Relationship Id="rId2" Target="../media/image81.png" Type="http://schemas.openxmlformats.org/officeDocument/2006/relationships/image"/><Relationship Id="rId20" Target="../media/image110.png" Type="http://schemas.openxmlformats.org/officeDocument/2006/relationships/image"/><Relationship Id="rId3" Target="../media/image8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png" Type="http://schemas.openxmlformats.org/officeDocument/2006/relationships/image"/><Relationship Id="rId11" Target="../media/image116.svg" Type="http://schemas.openxmlformats.org/officeDocument/2006/relationships/image"/><Relationship Id="rId12" Target="../media/image117.png" Type="http://schemas.openxmlformats.org/officeDocument/2006/relationships/image"/><Relationship Id="rId13" Target="../media/image118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81.png" Type="http://schemas.openxmlformats.org/officeDocument/2006/relationships/image"/><Relationship Id="rId20" Target="../media/image119.gif" Type="http://schemas.openxmlformats.org/officeDocument/2006/relationships/image"/><Relationship Id="rId3" Target="../media/image82.svg" Type="http://schemas.openxmlformats.org/officeDocument/2006/relationships/image"/><Relationship Id="rId4" Target="../media/image111.png" Type="http://schemas.openxmlformats.org/officeDocument/2006/relationships/image"/><Relationship Id="rId5" Target="../media/image112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113.png" Type="http://schemas.openxmlformats.org/officeDocument/2006/relationships/image"/><Relationship Id="rId9" Target="../media/image1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gif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gif" Type="http://schemas.openxmlformats.org/officeDocument/2006/relationships/image"/><Relationship Id="rId11" Target="../media/image43.gif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18" Target="../media/image33.png" Type="http://schemas.openxmlformats.org/officeDocument/2006/relationships/image"/><Relationship Id="rId19" Target="../media/image34.svg" Type="http://schemas.openxmlformats.org/officeDocument/2006/relationships/image"/><Relationship Id="rId2" Target="../media/image37.gif" Type="http://schemas.openxmlformats.org/officeDocument/2006/relationships/image"/><Relationship Id="rId20" Target="../media/image35.png" Type="http://schemas.openxmlformats.org/officeDocument/2006/relationships/image"/><Relationship Id="rId21" Target="../media/image36.svg" Type="http://schemas.openxmlformats.org/officeDocument/2006/relationships/image"/><Relationship Id="rId22" Target="../media/image46.gif" Type="http://schemas.openxmlformats.org/officeDocument/2006/relationships/image"/><Relationship Id="rId23" Target="../media/image47.png" Type="http://schemas.openxmlformats.org/officeDocument/2006/relationships/image"/><Relationship Id="rId24" Target="../media/image48.png" Type="http://schemas.openxmlformats.org/officeDocument/2006/relationships/image"/><Relationship Id="rId25" Target="../media/image49.svg" Type="http://schemas.openxmlformats.org/officeDocument/2006/relationships/image"/><Relationship Id="rId26" Target="../media/image50.gif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28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../media/image59.png" Type="http://schemas.openxmlformats.org/officeDocument/2006/relationships/image"/><Relationship Id="rId15" Target="../media/image6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gif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69.png" Type="http://schemas.openxmlformats.org/officeDocument/2006/relationships/image"/><Relationship Id="rId17" Target="../media/image70.svg" Type="http://schemas.openxmlformats.org/officeDocument/2006/relationships/image"/><Relationship Id="rId18" Target="../media/image71.png" Type="http://schemas.openxmlformats.org/officeDocument/2006/relationships/image"/><Relationship Id="rId19" Target="../media/image72.svg" Type="http://schemas.openxmlformats.org/officeDocument/2006/relationships/image"/><Relationship Id="rId2" Target="../media/image1.png" Type="http://schemas.openxmlformats.org/officeDocument/2006/relationships/image"/><Relationship Id="rId20" Target="../media/image73.png" Type="http://schemas.openxmlformats.org/officeDocument/2006/relationships/image"/><Relationship Id="rId21" Target="../media/image74.svg" Type="http://schemas.openxmlformats.org/officeDocument/2006/relationships/image"/><Relationship Id="rId22" Target="../media/image14.png" Type="http://schemas.openxmlformats.org/officeDocument/2006/relationships/image"/><Relationship Id="rId23" Target="../media/image15.svg" Type="http://schemas.openxmlformats.org/officeDocument/2006/relationships/image"/><Relationship Id="rId24" Target="../media/image42.gif" Type="http://schemas.openxmlformats.org/officeDocument/2006/relationships/image"/><Relationship Id="rId25" Target="../media/image46.gif" Type="http://schemas.openxmlformats.org/officeDocument/2006/relationships/image"/><Relationship Id="rId26" Target="../media/image24.gif" Type="http://schemas.openxmlformats.org/officeDocument/2006/relationships/image"/><Relationship Id="rId27" Target="../media/image38.png" Type="http://schemas.openxmlformats.org/officeDocument/2006/relationships/image"/><Relationship Id="rId28" Target="../media/image39.svg" Type="http://schemas.openxmlformats.org/officeDocument/2006/relationships/image"/><Relationship Id="rId29" Target="../media/image75.png" Type="http://schemas.openxmlformats.org/officeDocument/2006/relationships/image"/><Relationship Id="rId3" Target="../media/image2.svg" Type="http://schemas.openxmlformats.org/officeDocument/2006/relationships/image"/><Relationship Id="rId30" Target="../media/image76.svg" Type="http://schemas.openxmlformats.org/officeDocument/2006/relationships/image"/><Relationship Id="rId31" Target="../media/image77.png" Type="http://schemas.openxmlformats.org/officeDocument/2006/relationships/image"/><Relationship Id="rId32" Target="../media/image78.svg" Type="http://schemas.openxmlformats.org/officeDocument/2006/relationships/image"/><Relationship Id="rId33" Target="../media/image20.png" Type="http://schemas.openxmlformats.org/officeDocument/2006/relationships/image"/><Relationship Id="rId34" Target="../media/image21.svg" Type="http://schemas.openxmlformats.org/officeDocument/2006/relationships/image"/><Relationship Id="rId35" Target="../media/image79.png" Type="http://schemas.openxmlformats.org/officeDocument/2006/relationships/image"/><Relationship Id="rId36" Target="../media/image8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83.png" Type="http://schemas.openxmlformats.org/officeDocument/2006/relationships/image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gif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84.png" Type="http://schemas.openxmlformats.org/officeDocument/2006/relationships/image"/><Relationship Id="rId18" Target="../media/image85.png" Type="http://schemas.openxmlformats.org/officeDocument/2006/relationships/image"/><Relationship Id="rId19" Target="../media/image86.png" Type="http://schemas.openxmlformats.org/officeDocument/2006/relationships/image"/><Relationship Id="rId2" Target="../media/image81.png" Type="http://schemas.openxmlformats.org/officeDocument/2006/relationships/image"/><Relationship Id="rId20" Target="../media/image87.png" Type="http://schemas.openxmlformats.org/officeDocument/2006/relationships/image"/><Relationship Id="rId21" Target="../media/image88.png" Type="http://schemas.openxmlformats.org/officeDocument/2006/relationships/image"/><Relationship Id="rId22" Target="../media/image89.png" Type="http://schemas.openxmlformats.org/officeDocument/2006/relationships/image"/><Relationship Id="rId3" Target="../media/image8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gif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90.png" Type="http://schemas.openxmlformats.org/officeDocument/2006/relationships/image"/><Relationship Id="rId18" Target="../media/image91.png" Type="http://schemas.openxmlformats.org/officeDocument/2006/relationships/image"/><Relationship Id="rId19" Target="../media/image92.png" Type="http://schemas.openxmlformats.org/officeDocument/2006/relationships/image"/><Relationship Id="rId2" Target="../media/image81.png" Type="http://schemas.openxmlformats.org/officeDocument/2006/relationships/image"/><Relationship Id="rId20" Target="../media/image93.png" Type="http://schemas.openxmlformats.org/officeDocument/2006/relationships/image"/><Relationship Id="rId21" Target="../media/image94.png" Type="http://schemas.openxmlformats.org/officeDocument/2006/relationships/image"/><Relationship Id="rId22" Target="../media/image95.png" Type="http://schemas.openxmlformats.org/officeDocument/2006/relationships/image"/><Relationship Id="rId3" Target="../media/image8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gif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09980" y="6999557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6457336" y="876271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24664" y="5948890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68873" y="5944896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13082" y="5970371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8"/>
                </a:lnTo>
                <a:lnTo>
                  <a:pt x="0" y="9170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11053" y="682309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PLAYER 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7021769" y="6228904"/>
            <a:ext cx="978075" cy="934061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28291" y="639714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  <a:ea typeface="Arcade Gamer"/>
                <a:cs typeface="Arcade Gamer"/>
                <a:sym typeface="Arcade Gamer"/>
              </a:rPr>
              <a:t>PLAYER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46251" y="7267734"/>
            <a:ext cx="8477765" cy="69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7"/>
              </a:lnSpc>
              <a:spcBef>
                <a:spcPct val="0"/>
              </a:spcBef>
            </a:pPr>
            <a:r>
              <a:rPr lang="en-US" sz="4069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Komputasi numerik - a09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84996" y="2551459"/>
            <a:ext cx="13564288" cy="263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5"/>
              </a:lnSpc>
            </a:pPr>
            <a:r>
              <a:rPr lang="en-US" sz="8924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SPL </a:t>
            </a:r>
          </a:p>
          <a:p>
            <a:pPr algn="ctr">
              <a:lnSpc>
                <a:spcPts val="9995"/>
              </a:lnSpc>
            </a:pPr>
            <a:r>
              <a:rPr lang="en-US" sz="8924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Metode crammer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21769" y="682309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SKOR TERTINGGI 2500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258083"/>
            <a:ext cx="16500397" cy="7378866"/>
            <a:chOff x="0" y="0"/>
            <a:chExt cx="4345784" cy="19434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5784" cy="1943405"/>
            </a:xfrm>
            <a:custGeom>
              <a:avLst/>
              <a:gdLst/>
              <a:ahLst/>
              <a:cxnLst/>
              <a:rect r="r" b="b" t="t" l="l"/>
              <a:pathLst>
                <a:path h="1943405" w="4345784">
                  <a:moveTo>
                    <a:pt x="22991" y="0"/>
                  </a:moveTo>
                  <a:lnTo>
                    <a:pt x="4322793" y="0"/>
                  </a:lnTo>
                  <a:cubicBezTo>
                    <a:pt x="4328890" y="0"/>
                    <a:pt x="4334738" y="2422"/>
                    <a:pt x="4339050" y="6734"/>
                  </a:cubicBezTo>
                  <a:cubicBezTo>
                    <a:pt x="4343361" y="11045"/>
                    <a:pt x="4345784" y="16893"/>
                    <a:pt x="4345784" y="22991"/>
                  </a:cubicBezTo>
                  <a:lnTo>
                    <a:pt x="4345784" y="1920415"/>
                  </a:lnTo>
                  <a:cubicBezTo>
                    <a:pt x="4345784" y="1926512"/>
                    <a:pt x="4343361" y="1932360"/>
                    <a:pt x="4339050" y="1936672"/>
                  </a:cubicBezTo>
                  <a:cubicBezTo>
                    <a:pt x="4334738" y="1940983"/>
                    <a:pt x="4328890" y="1943405"/>
                    <a:pt x="4322793" y="1943405"/>
                  </a:cubicBezTo>
                  <a:lnTo>
                    <a:pt x="22991" y="1943405"/>
                  </a:lnTo>
                  <a:cubicBezTo>
                    <a:pt x="16893" y="1943405"/>
                    <a:pt x="11045" y="1940983"/>
                    <a:pt x="6734" y="1936672"/>
                  </a:cubicBezTo>
                  <a:cubicBezTo>
                    <a:pt x="2422" y="1932360"/>
                    <a:pt x="0" y="1926512"/>
                    <a:pt x="0" y="1920415"/>
                  </a:cubicBezTo>
                  <a:lnTo>
                    <a:pt x="0" y="22991"/>
                  </a:lnTo>
                  <a:cubicBezTo>
                    <a:pt x="0" y="16893"/>
                    <a:pt x="2422" y="11045"/>
                    <a:pt x="6734" y="6734"/>
                  </a:cubicBezTo>
                  <a:cubicBezTo>
                    <a:pt x="11045" y="2422"/>
                    <a:pt x="16893" y="0"/>
                    <a:pt x="2299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345784" cy="200055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 Di tahap ini, kita akan mencari determinan A3 menggunakan metode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65345" y="2934751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7572515" y="4114710"/>
            <a:ext cx="4237459" cy="1700281"/>
          </a:xfrm>
          <a:custGeom>
            <a:avLst/>
            <a:gdLst/>
            <a:ahLst/>
            <a:cxnLst/>
            <a:rect r="r" b="b" t="t" l="l"/>
            <a:pathLst>
              <a:path h="1700281" w="4237459">
                <a:moveTo>
                  <a:pt x="0" y="0"/>
                </a:moveTo>
                <a:lnTo>
                  <a:pt x="4237459" y="0"/>
                </a:lnTo>
                <a:lnTo>
                  <a:pt x="4237459" y="1700281"/>
                </a:lnTo>
                <a:lnTo>
                  <a:pt x="0" y="170028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27693" y="1399435"/>
            <a:ext cx="8632045" cy="46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95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MENCARI NILAI DETERMINAN A3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15880" y="3433496"/>
            <a:ext cx="297351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minor kofaktor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40807" y="4585007"/>
            <a:ext cx="17700875" cy="339883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54246" y="5537637"/>
            <a:ext cx="14168204" cy="281657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13364" y="6640614"/>
            <a:ext cx="9081307" cy="1968754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824156" y="7484604"/>
            <a:ext cx="6930472" cy="161028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254338" y="8516365"/>
            <a:ext cx="2526379" cy="8762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462195" y="-3158288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90153" y="917236"/>
            <a:ext cx="10512880" cy="1321765"/>
            <a:chOff x="0" y="0"/>
            <a:chExt cx="2768824" cy="3481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68824" cy="348119"/>
            </a:xfrm>
            <a:custGeom>
              <a:avLst/>
              <a:gdLst/>
              <a:ahLst/>
              <a:cxnLst/>
              <a:rect r="r" b="b" t="t" l="l"/>
              <a:pathLst>
                <a:path h="348119" w="2768824">
                  <a:moveTo>
                    <a:pt x="36085" y="0"/>
                  </a:moveTo>
                  <a:lnTo>
                    <a:pt x="2732740" y="0"/>
                  </a:lnTo>
                  <a:cubicBezTo>
                    <a:pt x="2752669" y="0"/>
                    <a:pt x="2768824" y="16156"/>
                    <a:pt x="2768824" y="36085"/>
                  </a:cubicBezTo>
                  <a:lnTo>
                    <a:pt x="2768824" y="312035"/>
                  </a:lnTo>
                  <a:cubicBezTo>
                    <a:pt x="2768824" y="331964"/>
                    <a:pt x="2752669" y="348119"/>
                    <a:pt x="2732740" y="348119"/>
                  </a:cubicBezTo>
                  <a:lnTo>
                    <a:pt x="36085" y="348119"/>
                  </a:lnTo>
                  <a:cubicBezTo>
                    <a:pt x="16156" y="348119"/>
                    <a:pt x="0" y="331964"/>
                    <a:pt x="0" y="312035"/>
                  </a:cubicBezTo>
                  <a:lnTo>
                    <a:pt x="0" y="36085"/>
                  </a:lnTo>
                  <a:cubicBezTo>
                    <a:pt x="0" y="16156"/>
                    <a:pt x="16156" y="0"/>
                    <a:pt x="3608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68824" cy="4052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6316782" y="146101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3395" y="945558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9735035"/>
            <a:ext cx="21945600" cy="1103930"/>
            <a:chOff x="0" y="0"/>
            <a:chExt cx="29260800" cy="14719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895418" y="1028700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3395" y="837043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3395" y="7827863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884845" y="4884451"/>
            <a:ext cx="2472466" cy="294341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28700" y="1072031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  <a:ea typeface="Arcade Gamer"/>
                <a:cs typeface="Arcade Gamer"/>
                <a:sym typeface="Arcade Gamer"/>
              </a:rPr>
              <a:t>PEMAIN 1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23395" y="891300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2351108" y="2754804"/>
            <a:ext cx="1539939" cy="1644398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594969" y="8496180"/>
            <a:ext cx="3052218" cy="717550"/>
            <a:chOff x="0" y="0"/>
            <a:chExt cx="803876" cy="1889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ke halaman agenda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949363" y="2754804"/>
            <a:ext cx="11777508" cy="6503496"/>
            <a:chOff x="0" y="0"/>
            <a:chExt cx="3101895" cy="17128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01895" cy="1712855"/>
            </a:xfrm>
            <a:custGeom>
              <a:avLst/>
              <a:gdLst/>
              <a:ahLst/>
              <a:cxnLst/>
              <a:rect r="r" b="b" t="t" l="l"/>
              <a:pathLst>
                <a:path h="1712855" w="3101895">
                  <a:moveTo>
                    <a:pt x="13804" y="0"/>
                  </a:moveTo>
                  <a:lnTo>
                    <a:pt x="3088091" y="0"/>
                  </a:lnTo>
                  <a:cubicBezTo>
                    <a:pt x="3091752" y="0"/>
                    <a:pt x="3095263" y="1454"/>
                    <a:pt x="3097852" y="4043"/>
                  </a:cubicBezTo>
                  <a:cubicBezTo>
                    <a:pt x="3100441" y="6632"/>
                    <a:pt x="3101895" y="10143"/>
                    <a:pt x="3101895" y="13804"/>
                  </a:cubicBezTo>
                  <a:lnTo>
                    <a:pt x="3101895" y="1699051"/>
                  </a:lnTo>
                  <a:cubicBezTo>
                    <a:pt x="3101895" y="1706675"/>
                    <a:pt x="3095715" y="1712855"/>
                    <a:pt x="3088091" y="1712855"/>
                  </a:cubicBezTo>
                  <a:lnTo>
                    <a:pt x="13804" y="1712855"/>
                  </a:lnTo>
                  <a:cubicBezTo>
                    <a:pt x="6180" y="1712855"/>
                    <a:pt x="0" y="1706675"/>
                    <a:pt x="0" y="1699051"/>
                  </a:cubicBezTo>
                  <a:lnTo>
                    <a:pt x="0" y="13804"/>
                  </a:lnTo>
                  <a:cubicBezTo>
                    <a:pt x="0" y="6180"/>
                    <a:pt x="6180" y="0"/>
                    <a:pt x="13804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3101895" cy="177000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6275667" y="3139265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679623" y="3093685"/>
            <a:ext cx="9215303" cy="1222924"/>
            <a:chOff x="0" y="0"/>
            <a:chExt cx="12287070" cy="163056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57150"/>
              <a:ext cx="12287070" cy="1093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Berd</a:t>
              </a: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asarkan autran crammer, diperoleh penyelesaian spltv sebagai berikut: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221838"/>
              <a:ext cx="12287070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971252" y="1389658"/>
            <a:ext cx="8632045" cy="46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95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HASIL AKHIR PENYELESAIAN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0">
            <a:off x="6679623" y="8099150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767595" y="7258487"/>
            <a:ext cx="5150192" cy="1931322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745586" y="5555360"/>
            <a:ext cx="5414305" cy="1975341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62093" y="3978416"/>
            <a:ext cx="5381291" cy="1969839"/>
          </a:xfrm>
          <a:prstGeom prst="rect">
            <a:avLst/>
          </a:prstGeom>
        </p:spPr>
      </p:pic>
      <p:sp>
        <p:nvSpPr>
          <p:cNvPr name="Freeform 34" id="34"/>
          <p:cNvSpPr/>
          <p:nvPr/>
        </p:nvSpPr>
        <p:spPr>
          <a:xfrm flipH="true" flipV="false" rot="0">
            <a:off x="6679623" y="6458502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6679623" y="4893503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6" id="36"/>
          <p:cNvSpPr/>
          <p:nvPr/>
        </p:nvSpPr>
        <p:spPr>
          <a:xfrm>
            <a:off x="12169688" y="4217280"/>
            <a:ext cx="0" cy="457547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72713" y="5704695"/>
            <a:ext cx="5298419" cy="1463189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 rot="0">
            <a:off x="13119220" y="4958207"/>
            <a:ext cx="9215303" cy="1222924"/>
            <a:chOff x="0" y="0"/>
            <a:chExt cx="12287070" cy="1630566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57150"/>
              <a:ext cx="12287070" cy="1093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maka, fungsi yang </a:t>
              </a:r>
            </a:p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didapatkan adalah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1221838"/>
              <a:ext cx="12287070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sp>
        <p:nvSpPr>
          <p:cNvPr name="AutoShape 41" id="41"/>
          <p:cNvSpPr/>
          <p:nvPr/>
        </p:nvSpPr>
        <p:spPr>
          <a:xfrm>
            <a:off x="14576691" y="6780224"/>
            <a:ext cx="0" cy="104763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>
            <a:off x="15875875" y="6780224"/>
            <a:ext cx="0" cy="104763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>
            <a:off x="16985087" y="6780224"/>
            <a:ext cx="0" cy="104763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541608" y="7869341"/>
            <a:ext cx="668537" cy="459619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242423" y="7869341"/>
            <a:ext cx="668537" cy="459619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650819" y="7869341"/>
            <a:ext cx="668537" cy="4596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21607" y="1028700"/>
            <a:ext cx="9737693" cy="5405361"/>
            <a:chOff x="0" y="0"/>
            <a:chExt cx="2564660" cy="1423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4660" cy="1423634"/>
            </a:xfrm>
            <a:custGeom>
              <a:avLst/>
              <a:gdLst/>
              <a:ahLst/>
              <a:cxnLst/>
              <a:rect r="r" b="b" t="t" l="l"/>
              <a:pathLst>
                <a:path h="1423634" w="2564660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8175823" y="2686132"/>
            <a:ext cx="8429262" cy="2090497"/>
            <a:chOff x="0" y="0"/>
            <a:chExt cx="11239015" cy="278733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33477"/>
              <a:ext cx="11239015" cy="1438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4"/>
                </a:lnSpc>
              </a:pPr>
              <a:r>
                <a:rPr lang="en-US" sz="7075">
                  <a:solidFill>
                    <a:srgbClr val="FF63D8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TERIMA KASIH!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39630"/>
              <a:ext cx="1123901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SEMANGAT ETS-NYA, BANG/MBAK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18225" y="2747984"/>
            <a:ext cx="13212341" cy="1201409"/>
            <a:chOff x="0" y="0"/>
            <a:chExt cx="4266047" cy="3879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66047" cy="387915"/>
            </a:xfrm>
            <a:custGeom>
              <a:avLst/>
              <a:gdLst/>
              <a:ahLst/>
              <a:cxnLst/>
              <a:rect r="r" b="b" t="t" l="l"/>
              <a:pathLst>
                <a:path h="387915" w="4266047">
                  <a:moveTo>
                    <a:pt x="28712" y="0"/>
                  </a:moveTo>
                  <a:lnTo>
                    <a:pt x="4237334" y="0"/>
                  </a:lnTo>
                  <a:cubicBezTo>
                    <a:pt x="4244949" y="0"/>
                    <a:pt x="4252252" y="3025"/>
                    <a:pt x="4257637" y="8410"/>
                  </a:cubicBezTo>
                  <a:cubicBezTo>
                    <a:pt x="4263022" y="13794"/>
                    <a:pt x="4266047" y="21097"/>
                    <a:pt x="4266047" y="28712"/>
                  </a:cubicBezTo>
                  <a:lnTo>
                    <a:pt x="4266047" y="359203"/>
                  </a:lnTo>
                  <a:cubicBezTo>
                    <a:pt x="4266047" y="366818"/>
                    <a:pt x="4263022" y="374121"/>
                    <a:pt x="4257637" y="379505"/>
                  </a:cubicBezTo>
                  <a:cubicBezTo>
                    <a:pt x="4252252" y="384890"/>
                    <a:pt x="4244949" y="387915"/>
                    <a:pt x="4237334" y="387915"/>
                  </a:cubicBezTo>
                  <a:lnTo>
                    <a:pt x="28712" y="387915"/>
                  </a:lnTo>
                  <a:cubicBezTo>
                    <a:pt x="21097" y="387915"/>
                    <a:pt x="13794" y="384890"/>
                    <a:pt x="8410" y="379505"/>
                  </a:cubicBezTo>
                  <a:cubicBezTo>
                    <a:pt x="3025" y="374121"/>
                    <a:pt x="0" y="366818"/>
                    <a:pt x="0" y="359203"/>
                  </a:cubicBezTo>
                  <a:lnTo>
                    <a:pt x="0" y="28712"/>
                  </a:lnTo>
                  <a:cubicBezTo>
                    <a:pt x="0" y="21097"/>
                    <a:pt x="3025" y="13794"/>
                    <a:pt x="8410" y="8410"/>
                  </a:cubicBezTo>
                  <a:cubicBezTo>
                    <a:pt x="13794" y="3025"/>
                    <a:pt x="21097" y="0"/>
                    <a:pt x="28712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266047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Dimas Setiaji (5025241056)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3052174" y="3220898"/>
            <a:ext cx="274015" cy="255581"/>
          </a:xfrm>
          <a:custGeom>
            <a:avLst/>
            <a:gdLst/>
            <a:ahLst/>
            <a:cxnLst/>
            <a:rect r="r" b="b" t="t" l="l"/>
            <a:pathLst>
              <a:path h="255581" w="274015">
                <a:moveTo>
                  <a:pt x="274014" y="0"/>
                </a:moveTo>
                <a:lnTo>
                  <a:pt x="0" y="0"/>
                </a:lnTo>
                <a:lnTo>
                  <a:pt x="0" y="255581"/>
                </a:lnTo>
                <a:lnTo>
                  <a:pt x="274014" y="255581"/>
                </a:lnTo>
                <a:lnTo>
                  <a:pt x="2740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92051" y="534510"/>
            <a:ext cx="3052218" cy="717550"/>
            <a:chOff x="0" y="0"/>
            <a:chExt cx="803876" cy="18898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ke halaman agenda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074972" y="1448139"/>
            <a:ext cx="15184328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NAMA ANGGOTA KELOMPOK: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518225" y="4101793"/>
            <a:ext cx="13212341" cy="1201409"/>
            <a:chOff x="0" y="0"/>
            <a:chExt cx="4266047" cy="38791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66047" cy="387915"/>
            </a:xfrm>
            <a:custGeom>
              <a:avLst/>
              <a:gdLst/>
              <a:ahLst/>
              <a:cxnLst/>
              <a:rect r="r" b="b" t="t" l="l"/>
              <a:pathLst>
                <a:path h="387915" w="4266047">
                  <a:moveTo>
                    <a:pt x="28712" y="0"/>
                  </a:moveTo>
                  <a:lnTo>
                    <a:pt x="4237334" y="0"/>
                  </a:lnTo>
                  <a:cubicBezTo>
                    <a:pt x="4244949" y="0"/>
                    <a:pt x="4252252" y="3025"/>
                    <a:pt x="4257637" y="8410"/>
                  </a:cubicBezTo>
                  <a:cubicBezTo>
                    <a:pt x="4263022" y="13794"/>
                    <a:pt x="4266047" y="21097"/>
                    <a:pt x="4266047" y="28712"/>
                  </a:cubicBezTo>
                  <a:lnTo>
                    <a:pt x="4266047" y="359203"/>
                  </a:lnTo>
                  <a:cubicBezTo>
                    <a:pt x="4266047" y="366818"/>
                    <a:pt x="4263022" y="374121"/>
                    <a:pt x="4257637" y="379505"/>
                  </a:cubicBezTo>
                  <a:cubicBezTo>
                    <a:pt x="4252252" y="384890"/>
                    <a:pt x="4244949" y="387915"/>
                    <a:pt x="4237334" y="387915"/>
                  </a:cubicBezTo>
                  <a:lnTo>
                    <a:pt x="28712" y="387915"/>
                  </a:lnTo>
                  <a:cubicBezTo>
                    <a:pt x="21097" y="387915"/>
                    <a:pt x="13794" y="384890"/>
                    <a:pt x="8410" y="379505"/>
                  </a:cubicBezTo>
                  <a:cubicBezTo>
                    <a:pt x="3025" y="374121"/>
                    <a:pt x="0" y="366818"/>
                    <a:pt x="0" y="359203"/>
                  </a:cubicBezTo>
                  <a:lnTo>
                    <a:pt x="0" y="28712"/>
                  </a:lnTo>
                  <a:cubicBezTo>
                    <a:pt x="0" y="21097"/>
                    <a:pt x="3025" y="13794"/>
                    <a:pt x="8410" y="8410"/>
                  </a:cubicBezTo>
                  <a:cubicBezTo>
                    <a:pt x="13794" y="3025"/>
                    <a:pt x="21097" y="0"/>
                    <a:pt x="28712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4266047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Addien Zafriyan Al Akhsan (5025241058)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true" flipV="false" rot="0">
            <a:off x="3052174" y="4574707"/>
            <a:ext cx="274015" cy="255581"/>
          </a:xfrm>
          <a:custGeom>
            <a:avLst/>
            <a:gdLst/>
            <a:ahLst/>
            <a:cxnLst/>
            <a:rect r="r" b="b" t="t" l="l"/>
            <a:pathLst>
              <a:path h="255581" w="274015">
                <a:moveTo>
                  <a:pt x="274014" y="0"/>
                </a:moveTo>
                <a:lnTo>
                  <a:pt x="0" y="0"/>
                </a:lnTo>
                <a:lnTo>
                  <a:pt x="0" y="255581"/>
                </a:lnTo>
                <a:lnTo>
                  <a:pt x="274014" y="255581"/>
                </a:lnTo>
                <a:lnTo>
                  <a:pt x="2740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2518225" y="5455602"/>
            <a:ext cx="13212341" cy="1201409"/>
            <a:chOff x="0" y="0"/>
            <a:chExt cx="4266047" cy="38791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266047" cy="387915"/>
            </a:xfrm>
            <a:custGeom>
              <a:avLst/>
              <a:gdLst/>
              <a:ahLst/>
              <a:cxnLst/>
              <a:rect r="r" b="b" t="t" l="l"/>
              <a:pathLst>
                <a:path h="387915" w="4266047">
                  <a:moveTo>
                    <a:pt x="28712" y="0"/>
                  </a:moveTo>
                  <a:lnTo>
                    <a:pt x="4237334" y="0"/>
                  </a:lnTo>
                  <a:cubicBezTo>
                    <a:pt x="4244949" y="0"/>
                    <a:pt x="4252252" y="3025"/>
                    <a:pt x="4257637" y="8410"/>
                  </a:cubicBezTo>
                  <a:cubicBezTo>
                    <a:pt x="4263022" y="13794"/>
                    <a:pt x="4266047" y="21097"/>
                    <a:pt x="4266047" y="28712"/>
                  </a:cubicBezTo>
                  <a:lnTo>
                    <a:pt x="4266047" y="359203"/>
                  </a:lnTo>
                  <a:cubicBezTo>
                    <a:pt x="4266047" y="366818"/>
                    <a:pt x="4263022" y="374121"/>
                    <a:pt x="4257637" y="379505"/>
                  </a:cubicBezTo>
                  <a:cubicBezTo>
                    <a:pt x="4252252" y="384890"/>
                    <a:pt x="4244949" y="387915"/>
                    <a:pt x="4237334" y="387915"/>
                  </a:cubicBezTo>
                  <a:lnTo>
                    <a:pt x="28712" y="387915"/>
                  </a:lnTo>
                  <a:cubicBezTo>
                    <a:pt x="21097" y="387915"/>
                    <a:pt x="13794" y="384890"/>
                    <a:pt x="8410" y="379505"/>
                  </a:cubicBezTo>
                  <a:cubicBezTo>
                    <a:pt x="3025" y="374121"/>
                    <a:pt x="0" y="366818"/>
                    <a:pt x="0" y="359203"/>
                  </a:cubicBezTo>
                  <a:lnTo>
                    <a:pt x="0" y="28712"/>
                  </a:lnTo>
                  <a:cubicBezTo>
                    <a:pt x="0" y="21097"/>
                    <a:pt x="3025" y="13794"/>
                    <a:pt x="8410" y="8410"/>
                  </a:cubicBezTo>
                  <a:cubicBezTo>
                    <a:pt x="13794" y="3025"/>
                    <a:pt x="21097" y="0"/>
                    <a:pt x="28712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4266047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Riyan Fadli Amazzadin (5025241068)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true" flipV="false" rot="0">
            <a:off x="3052174" y="5928516"/>
            <a:ext cx="274015" cy="255581"/>
          </a:xfrm>
          <a:custGeom>
            <a:avLst/>
            <a:gdLst/>
            <a:ahLst/>
            <a:cxnLst/>
            <a:rect r="r" b="b" t="t" l="l"/>
            <a:pathLst>
              <a:path h="255581" w="274015">
                <a:moveTo>
                  <a:pt x="274014" y="0"/>
                </a:moveTo>
                <a:lnTo>
                  <a:pt x="0" y="0"/>
                </a:lnTo>
                <a:lnTo>
                  <a:pt x="0" y="255580"/>
                </a:lnTo>
                <a:lnTo>
                  <a:pt x="274014" y="255580"/>
                </a:lnTo>
                <a:lnTo>
                  <a:pt x="2740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2518225" y="6809410"/>
            <a:ext cx="13212341" cy="1201409"/>
            <a:chOff x="0" y="0"/>
            <a:chExt cx="4266047" cy="38791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66047" cy="387915"/>
            </a:xfrm>
            <a:custGeom>
              <a:avLst/>
              <a:gdLst/>
              <a:ahLst/>
              <a:cxnLst/>
              <a:rect r="r" b="b" t="t" l="l"/>
              <a:pathLst>
                <a:path h="387915" w="4266047">
                  <a:moveTo>
                    <a:pt x="28712" y="0"/>
                  </a:moveTo>
                  <a:lnTo>
                    <a:pt x="4237334" y="0"/>
                  </a:lnTo>
                  <a:cubicBezTo>
                    <a:pt x="4244949" y="0"/>
                    <a:pt x="4252252" y="3025"/>
                    <a:pt x="4257637" y="8410"/>
                  </a:cubicBezTo>
                  <a:cubicBezTo>
                    <a:pt x="4263022" y="13794"/>
                    <a:pt x="4266047" y="21097"/>
                    <a:pt x="4266047" y="28712"/>
                  </a:cubicBezTo>
                  <a:lnTo>
                    <a:pt x="4266047" y="359203"/>
                  </a:lnTo>
                  <a:cubicBezTo>
                    <a:pt x="4266047" y="366818"/>
                    <a:pt x="4263022" y="374121"/>
                    <a:pt x="4257637" y="379505"/>
                  </a:cubicBezTo>
                  <a:cubicBezTo>
                    <a:pt x="4252252" y="384890"/>
                    <a:pt x="4244949" y="387915"/>
                    <a:pt x="4237334" y="387915"/>
                  </a:cubicBezTo>
                  <a:lnTo>
                    <a:pt x="28712" y="387915"/>
                  </a:lnTo>
                  <a:cubicBezTo>
                    <a:pt x="21097" y="387915"/>
                    <a:pt x="13794" y="384890"/>
                    <a:pt x="8410" y="379505"/>
                  </a:cubicBezTo>
                  <a:cubicBezTo>
                    <a:pt x="3025" y="374121"/>
                    <a:pt x="0" y="366818"/>
                    <a:pt x="0" y="359203"/>
                  </a:cubicBezTo>
                  <a:lnTo>
                    <a:pt x="0" y="28712"/>
                  </a:lnTo>
                  <a:cubicBezTo>
                    <a:pt x="0" y="21097"/>
                    <a:pt x="3025" y="13794"/>
                    <a:pt x="8410" y="8410"/>
                  </a:cubicBezTo>
                  <a:cubicBezTo>
                    <a:pt x="13794" y="3025"/>
                    <a:pt x="21097" y="0"/>
                    <a:pt x="28712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4266047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Fauzan Hafiz Amandani (5025241087)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true" flipV="false" rot="0">
            <a:off x="3052174" y="7282324"/>
            <a:ext cx="274015" cy="255581"/>
          </a:xfrm>
          <a:custGeom>
            <a:avLst/>
            <a:gdLst/>
            <a:ahLst/>
            <a:cxnLst/>
            <a:rect r="r" b="b" t="t" l="l"/>
            <a:pathLst>
              <a:path h="255581" w="274015">
                <a:moveTo>
                  <a:pt x="274014" y="0"/>
                </a:moveTo>
                <a:lnTo>
                  <a:pt x="0" y="0"/>
                </a:lnTo>
                <a:lnTo>
                  <a:pt x="0" y="255581"/>
                </a:lnTo>
                <a:lnTo>
                  <a:pt x="274014" y="255581"/>
                </a:lnTo>
                <a:lnTo>
                  <a:pt x="2740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2557434" y="8163219"/>
            <a:ext cx="13212341" cy="1201409"/>
            <a:chOff x="0" y="0"/>
            <a:chExt cx="4266047" cy="38791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66047" cy="387915"/>
            </a:xfrm>
            <a:custGeom>
              <a:avLst/>
              <a:gdLst/>
              <a:ahLst/>
              <a:cxnLst/>
              <a:rect r="r" b="b" t="t" l="l"/>
              <a:pathLst>
                <a:path h="387915" w="4266047">
                  <a:moveTo>
                    <a:pt x="28712" y="0"/>
                  </a:moveTo>
                  <a:lnTo>
                    <a:pt x="4237334" y="0"/>
                  </a:lnTo>
                  <a:cubicBezTo>
                    <a:pt x="4244949" y="0"/>
                    <a:pt x="4252252" y="3025"/>
                    <a:pt x="4257637" y="8410"/>
                  </a:cubicBezTo>
                  <a:cubicBezTo>
                    <a:pt x="4263022" y="13794"/>
                    <a:pt x="4266047" y="21097"/>
                    <a:pt x="4266047" y="28712"/>
                  </a:cubicBezTo>
                  <a:lnTo>
                    <a:pt x="4266047" y="359203"/>
                  </a:lnTo>
                  <a:cubicBezTo>
                    <a:pt x="4266047" y="366818"/>
                    <a:pt x="4263022" y="374121"/>
                    <a:pt x="4257637" y="379505"/>
                  </a:cubicBezTo>
                  <a:cubicBezTo>
                    <a:pt x="4252252" y="384890"/>
                    <a:pt x="4244949" y="387915"/>
                    <a:pt x="4237334" y="387915"/>
                  </a:cubicBezTo>
                  <a:lnTo>
                    <a:pt x="28712" y="387915"/>
                  </a:lnTo>
                  <a:cubicBezTo>
                    <a:pt x="21097" y="387915"/>
                    <a:pt x="13794" y="384890"/>
                    <a:pt x="8410" y="379505"/>
                  </a:cubicBezTo>
                  <a:cubicBezTo>
                    <a:pt x="3025" y="374121"/>
                    <a:pt x="0" y="366818"/>
                    <a:pt x="0" y="359203"/>
                  </a:cubicBezTo>
                  <a:lnTo>
                    <a:pt x="0" y="28712"/>
                  </a:lnTo>
                  <a:cubicBezTo>
                    <a:pt x="0" y="21097"/>
                    <a:pt x="3025" y="13794"/>
                    <a:pt x="8410" y="8410"/>
                  </a:cubicBezTo>
                  <a:cubicBezTo>
                    <a:pt x="13794" y="3025"/>
                    <a:pt x="21097" y="0"/>
                    <a:pt x="28712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4266047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Nyoman Surya Hutama Andyartha (5025241093)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true" flipV="false" rot="0">
            <a:off x="3091382" y="8636133"/>
            <a:ext cx="274015" cy="255581"/>
          </a:xfrm>
          <a:custGeom>
            <a:avLst/>
            <a:gdLst/>
            <a:ahLst/>
            <a:cxnLst/>
            <a:rect r="r" b="b" t="t" l="l"/>
            <a:pathLst>
              <a:path h="255581" w="274015">
                <a:moveTo>
                  <a:pt x="274015" y="0"/>
                </a:moveTo>
                <a:lnTo>
                  <a:pt x="0" y="0"/>
                </a:lnTo>
                <a:lnTo>
                  <a:pt x="0" y="255581"/>
                </a:lnTo>
                <a:lnTo>
                  <a:pt x="274015" y="255581"/>
                </a:lnTo>
                <a:lnTo>
                  <a:pt x="2740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1258" y="1694446"/>
            <a:ext cx="7555204" cy="1297436"/>
            <a:chOff x="0" y="0"/>
            <a:chExt cx="1989848" cy="3417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9848" cy="341711"/>
            </a:xfrm>
            <a:custGeom>
              <a:avLst/>
              <a:gdLst/>
              <a:ahLst/>
              <a:cxnLst/>
              <a:rect r="r" b="b" t="t" l="l"/>
              <a:pathLst>
                <a:path h="341711" w="1989848">
                  <a:moveTo>
                    <a:pt x="50211" y="0"/>
                  </a:moveTo>
                  <a:lnTo>
                    <a:pt x="1939637" y="0"/>
                  </a:lnTo>
                  <a:cubicBezTo>
                    <a:pt x="1967368" y="0"/>
                    <a:pt x="1989848" y="22480"/>
                    <a:pt x="1989848" y="50211"/>
                  </a:cubicBezTo>
                  <a:lnTo>
                    <a:pt x="1989848" y="291500"/>
                  </a:lnTo>
                  <a:cubicBezTo>
                    <a:pt x="1989848" y="319231"/>
                    <a:pt x="1967368" y="341711"/>
                    <a:pt x="1939637" y="341711"/>
                  </a:cubicBezTo>
                  <a:lnTo>
                    <a:pt x="50211" y="341711"/>
                  </a:lnTo>
                  <a:cubicBezTo>
                    <a:pt x="36894" y="341711"/>
                    <a:pt x="24123" y="336421"/>
                    <a:pt x="14706" y="327005"/>
                  </a:cubicBezTo>
                  <a:cubicBezTo>
                    <a:pt x="5290" y="317589"/>
                    <a:pt x="0" y="304817"/>
                    <a:pt x="0" y="291500"/>
                  </a:cubicBezTo>
                  <a:lnTo>
                    <a:pt x="0" y="50211"/>
                  </a:lnTo>
                  <a:cubicBezTo>
                    <a:pt x="0" y="22480"/>
                    <a:pt x="22480" y="0"/>
                    <a:pt x="502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989848" cy="37028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00266" y="8196851"/>
            <a:ext cx="718735" cy="76749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0" y="9189144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6"/>
                </a:lnTo>
                <a:lnTo>
                  <a:pt x="0" y="55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11831" y="9189144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6"/>
                </a:lnTo>
                <a:lnTo>
                  <a:pt x="0" y="55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26581" y="9189144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6"/>
                </a:lnTo>
                <a:lnTo>
                  <a:pt x="0" y="55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883294" y="357290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9144000" y="8150811"/>
            <a:ext cx="772120" cy="87740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4483608" y="8272511"/>
            <a:ext cx="1018464" cy="616171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1141331" y="9198669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6"/>
                </a:lnTo>
                <a:lnTo>
                  <a:pt x="0" y="55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56081" y="9198669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6"/>
                </a:lnTo>
                <a:lnTo>
                  <a:pt x="0" y="55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903692" y="1953429"/>
            <a:ext cx="2472617" cy="80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281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SOAL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24333" y="3506232"/>
            <a:ext cx="7182129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Carilah nilai a0, a1, dan a2 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menggunakan metode cramer!</a:t>
            </a:r>
          </a:p>
        </p:txBody>
      </p:sp>
      <p:graphicFrame>
        <p:nvGraphicFramePr>
          <p:cNvPr name="Table 32" id="32"/>
          <p:cNvGraphicFramePr>
            <a:graphicFrameLocks noGrp="true"/>
          </p:cNvGraphicFramePr>
          <p:nvPr/>
        </p:nvGraphicFramePr>
        <p:xfrm>
          <a:off x="10446187" y="1962954"/>
          <a:ext cx="6238694" cy="6729035"/>
        </p:xfrm>
        <a:graphic>
          <a:graphicData uri="http://schemas.openxmlformats.org/drawingml/2006/table">
            <a:tbl>
              <a:tblPr/>
              <a:tblGrid>
                <a:gridCol w="2610667"/>
                <a:gridCol w="2763573"/>
              </a:tblGrid>
              <a:tr h="10278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y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</a:tr>
              <a:tr h="1140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140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6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140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140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140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16337309" y="8262204"/>
            <a:ext cx="769314" cy="859569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933009" y="4301142"/>
            <a:ext cx="5759089" cy="1568202"/>
          </a:xfrm>
          <a:prstGeom prst="rect">
            <a:avLst/>
          </a:prstGeom>
        </p:spPr>
      </p:pic>
      <p:sp>
        <p:nvSpPr>
          <p:cNvPr name="Freeform 35" id="35"/>
          <p:cNvSpPr/>
          <p:nvPr/>
        </p:nvSpPr>
        <p:spPr>
          <a:xfrm flipH="false" flipV="false" rot="0">
            <a:off x="1426351" y="1545324"/>
            <a:ext cx="2285479" cy="797840"/>
          </a:xfrm>
          <a:custGeom>
            <a:avLst/>
            <a:gdLst/>
            <a:ahLst/>
            <a:cxnLst/>
            <a:rect r="r" b="b" t="t" l="l"/>
            <a:pathLst>
              <a:path h="797840" w="2285479">
                <a:moveTo>
                  <a:pt x="0" y="0"/>
                </a:moveTo>
                <a:lnTo>
                  <a:pt x="2285480" y="0"/>
                </a:lnTo>
                <a:lnTo>
                  <a:pt x="2285480" y="797840"/>
                </a:lnTo>
                <a:lnTo>
                  <a:pt x="0" y="79784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768508" y="2363416"/>
            <a:ext cx="2285479" cy="797840"/>
          </a:xfrm>
          <a:custGeom>
            <a:avLst/>
            <a:gdLst/>
            <a:ahLst/>
            <a:cxnLst/>
            <a:rect r="r" b="b" t="t" l="l"/>
            <a:pathLst>
              <a:path h="797840" w="2285479">
                <a:moveTo>
                  <a:pt x="0" y="0"/>
                </a:moveTo>
                <a:lnTo>
                  <a:pt x="2285479" y="0"/>
                </a:lnTo>
                <a:lnTo>
                  <a:pt x="2285479" y="797840"/>
                </a:lnTo>
                <a:lnTo>
                  <a:pt x="0" y="79784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2688763" y="8272511"/>
            <a:ext cx="876771" cy="8991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25858"/>
            <a:ext cx="16230600" cy="7079971"/>
            <a:chOff x="0" y="0"/>
            <a:chExt cx="4274726" cy="18646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864684"/>
            </a:xfrm>
            <a:custGeom>
              <a:avLst/>
              <a:gdLst/>
              <a:ahLst/>
              <a:cxnLst/>
              <a:rect r="r" b="b" t="t" l="l"/>
              <a:pathLst>
                <a:path h="186468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1841311"/>
                  </a:lnTo>
                  <a:cubicBezTo>
                    <a:pt x="4274726" y="1854220"/>
                    <a:pt x="4264261" y="1864684"/>
                    <a:pt x="4251353" y="1864684"/>
                  </a:cubicBezTo>
                  <a:lnTo>
                    <a:pt x="23373" y="1864684"/>
                  </a:lnTo>
                  <a:cubicBezTo>
                    <a:pt x="10464" y="1864684"/>
                    <a:pt x="0" y="1854220"/>
                    <a:pt x="0" y="1841311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74726" cy="192183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292966" y="1558528"/>
          <a:ext cx="15702069" cy="6414632"/>
        </p:xfrm>
        <a:graphic>
          <a:graphicData uri="http://schemas.openxmlformats.org/drawingml/2006/table">
            <a:tbl>
              <a:tblPr/>
              <a:tblGrid>
                <a:gridCol w="1962759"/>
                <a:gridCol w="1962759"/>
                <a:gridCol w="1962759"/>
                <a:gridCol w="1962759"/>
                <a:gridCol w="1962759"/>
                <a:gridCol w="1962759"/>
                <a:gridCol w="1962759"/>
                <a:gridCol w="1962759"/>
              </a:tblGrid>
              <a:tr h="916376">
                <a:tc rowSpan="6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n = 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y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x^2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x^3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x^4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x * y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x^2 * y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</a:tr>
              <a:tr h="91637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n = 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91637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n = 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6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6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6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91637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n = 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16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24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48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91637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n = 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3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20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9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27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81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60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180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91637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n = 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30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16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64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256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120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480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9163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Σ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70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30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100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354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210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714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6843653" y="9575417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95657" y="9239393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74415" y="906157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347733" y="8545588"/>
            <a:ext cx="2348115" cy="174461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300772"/>
            <a:ext cx="16230600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4625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TABEL DATA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9732939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5688" y="-3376879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87172" y="2052371"/>
            <a:ext cx="9513657" cy="2608143"/>
            <a:chOff x="0" y="0"/>
            <a:chExt cx="2505654" cy="6869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5654" cy="686918"/>
            </a:xfrm>
            <a:custGeom>
              <a:avLst/>
              <a:gdLst/>
              <a:ahLst/>
              <a:cxnLst/>
              <a:rect r="r" b="b" t="t" l="l"/>
              <a:pathLst>
                <a:path h="686918" w="2505654">
                  <a:moveTo>
                    <a:pt x="39875" y="0"/>
                  </a:moveTo>
                  <a:lnTo>
                    <a:pt x="2465780" y="0"/>
                  </a:lnTo>
                  <a:cubicBezTo>
                    <a:pt x="2476355" y="0"/>
                    <a:pt x="2486497" y="4201"/>
                    <a:pt x="2493975" y="11679"/>
                  </a:cubicBezTo>
                  <a:cubicBezTo>
                    <a:pt x="2501453" y="19157"/>
                    <a:pt x="2505654" y="29299"/>
                    <a:pt x="2505654" y="39875"/>
                  </a:cubicBezTo>
                  <a:lnTo>
                    <a:pt x="2505654" y="647044"/>
                  </a:lnTo>
                  <a:cubicBezTo>
                    <a:pt x="2505654" y="657619"/>
                    <a:pt x="2501453" y="667761"/>
                    <a:pt x="2493975" y="675239"/>
                  </a:cubicBezTo>
                  <a:cubicBezTo>
                    <a:pt x="2486497" y="682717"/>
                    <a:pt x="2476355" y="686918"/>
                    <a:pt x="2465780" y="686918"/>
                  </a:cubicBezTo>
                  <a:lnTo>
                    <a:pt x="39875" y="686918"/>
                  </a:lnTo>
                  <a:cubicBezTo>
                    <a:pt x="29299" y="686918"/>
                    <a:pt x="19157" y="682717"/>
                    <a:pt x="11679" y="675239"/>
                  </a:cubicBezTo>
                  <a:cubicBezTo>
                    <a:pt x="4201" y="667761"/>
                    <a:pt x="0" y="657619"/>
                    <a:pt x="0" y="647044"/>
                  </a:cubicBezTo>
                  <a:lnTo>
                    <a:pt x="0" y="39875"/>
                  </a:lnTo>
                  <a:cubicBezTo>
                    <a:pt x="0" y="29299"/>
                    <a:pt x="4201" y="19157"/>
                    <a:pt x="11679" y="11679"/>
                  </a:cubicBezTo>
                  <a:cubicBezTo>
                    <a:pt x="19157" y="4201"/>
                    <a:pt x="29299" y="0"/>
                    <a:pt x="3987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05654" cy="74406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843653" y="9575417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95657" y="9239393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74415" y="906157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75278" y="9271913"/>
            <a:ext cx="3052218" cy="717550"/>
            <a:chOff x="0" y="0"/>
            <a:chExt cx="803876" cy="1889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ke halaman agenda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457433" y="8545588"/>
            <a:ext cx="2348115" cy="1744615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true" flipV="false" rot="0">
            <a:off x="403012" y="5179944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78193" y="1514338"/>
            <a:ext cx="8476405" cy="202108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68447" y="2194901"/>
            <a:ext cx="9895900" cy="225767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84547" y="2942093"/>
            <a:ext cx="10463696" cy="235230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47155" y="5295895"/>
            <a:ext cx="8603870" cy="204233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04632" y="5921666"/>
            <a:ext cx="9907487" cy="225960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22238" y="6621310"/>
            <a:ext cx="10324644" cy="2329128"/>
          </a:xfrm>
          <a:prstGeom prst="rect">
            <a:avLst/>
          </a:prstGeom>
        </p:spPr>
      </p:pic>
      <p:sp>
        <p:nvSpPr>
          <p:cNvPr name="Freeform 21" id="21"/>
          <p:cNvSpPr/>
          <p:nvPr/>
        </p:nvSpPr>
        <p:spPr>
          <a:xfrm flipH="false" flipV="false" rot="0">
            <a:off x="10883324" y="5839007"/>
            <a:ext cx="6035008" cy="2251044"/>
          </a:xfrm>
          <a:custGeom>
            <a:avLst/>
            <a:gdLst/>
            <a:ahLst/>
            <a:cxnLst/>
            <a:rect r="r" b="b" t="t" l="l"/>
            <a:pathLst>
              <a:path h="2251044" w="6035008">
                <a:moveTo>
                  <a:pt x="0" y="0"/>
                </a:moveTo>
                <a:lnTo>
                  <a:pt x="6035008" y="0"/>
                </a:lnTo>
                <a:lnTo>
                  <a:pt x="6035008" y="2251044"/>
                </a:lnTo>
                <a:lnTo>
                  <a:pt x="0" y="22510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22" id="22"/>
          <p:cNvSpPr txBox="true"/>
          <p:nvPr/>
        </p:nvSpPr>
        <p:spPr>
          <a:xfrm rot="0">
            <a:off x="1028700" y="314960"/>
            <a:ext cx="16230600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4625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PENGUBAHAN KE DALAM BENTUK SPLTV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5754" y="5069909"/>
            <a:ext cx="65639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DIPEROLEH HASIL SPL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34401" y="1499921"/>
            <a:ext cx="65639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RUMUS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87563" y="5069909"/>
            <a:ext cx="65639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BENTUK MATRIKS</a:t>
            </a:r>
          </a:p>
        </p:txBody>
      </p:sp>
      <p:sp>
        <p:nvSpPr>
          <p:cNvPr name="Freeform 26" id="26"/>
          <p:cNvSpPr/>
          <p:nvPr/>
        </p:nvSpPr>
        <p:spPr>
          <a:xfrm flipH="true" flipV="false" rot="0">
            <a:off x="11156911" y="5179944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507255" y="697028"/>
            <a:ext cx="3052218" cy="717550"/>
            <a:chOff x="0" y="0"/>
            <a:chExt cx="803876" cy="188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ke halaman agenda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744369" y="2621726"/>
            <a:ext cx="12849901" cy="29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4"/>
              </a:lnSpc>
            </a:pPr>
            <a:r>
              <a:rPr lang="en-US" sz="67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MENCARI DETERMINAN PADA SISTEM PERSAMAAN LINEAR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7" id="27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-429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258083"/>
            <a:ext cx="16500397" cy="7378866"/>
            <a:chOff x="0" y="0"/>
            <a:chExt cx="4345784" cy="19434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5784" cy="1943405"/>
            </a:xfrm>
            <a:custGeom>
              <a:avLst/>
              <a:gdLst/>
              <a:ahLst/>
              <a:cxnLst/>
              <a:rect r="r" b="b" t="t" l="l"/>
              <a:pathLst>
                <a:path h="1943405" w="4345784">
                  <a:moveTo>
                    <a:pt x="22991" y="0"/>
                  </a:moveTo>
                  <a:lnTo>
                    <a:pt x="4322793" y="0"/>
                  </a:lnTo>
                  <a:cubicBezTo>
                    <a:pt x="4328890" y="0"/>
                    <a:pt x="4334738" y="2422"/>
                    <a:pt x="4339050" y="6734"/>
                  </a:cubicBezTo>
                  <a:cubicBezTo>
                    <a:pt x="4343361" y="11045"/>
                    <a:pt x="4345784" y="16893"/>
                    <a:pt x="4345784" y="22991"/>
                  </a:cubicBezTo>
                  <a:lnTo>
                    <a:pt x="4345784" y="1920415"/>
                  </a:lnTo>
                  <a:cubicBezTo>
                    <a:pt x="4345784" y="1926512"/>
                    <a:pt x="4343361" y="1932360"/>
                    <a:pt x="4339050" y="1936672"/>
                  </a:cubicBezTo>
                  <a:cubicBezTo>
                    <a:pt x="4334738" y="1940983"/>
                    <a:pt x="4328890" y="1943405"/>
                    <a:pt x="4322793" y="1943405"/>
                  </a:cubicBezTo>
                  <a:lnTo>
                    <a:pt x="22991" y="1943405"/>
                  </a:lnTo>
                  <a:cubicBezTo>
                    <a:pt x="16893" y="1943405"/>
                    <a:pt x="11045" y="1940983"/>
                    <a:pt x="6734" y="1936672"/>
                  </a:cubicBezTo>
                  <a:cubicBezTo>
                    <a:pt x="2422" y="1932360"/>
                    <a:pt x="0" y="1926512"/>
                    <a:pt x="0" y="1920415"/>
                  </a:cubicBezTo>
                  <a:lnTo>
                    <a:pt x="0" y="22991"/>
                  </a:lnTo>
                  <a:cubicBezTo>
                    <a:pt x="0" y="16893"/>
                    <a:pt x="2422" y="11045"/>
                    <a:pt x="6734" y="6734"/>
                  </a:cubicBezTo>
                  <a:cubicBezTo>
                    <a:pt x="11045" y="2422"/>
                    <a:pt x="16893" y="0"/>
                    <a:pt x="2299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345784" cy="200055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 Dalam soal ini, kita akan mencari determinan dengan menggunakan gauss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65345" y="2934751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111063" y="4116067"/>
            <a:ext cx="14569140" cy="4571068"/>
          </a:xfrm>
          <a:custGeom>
            <a:avLst/>
            <a:gdLst/>
            <a:ahLst/>
            <a:cxnLst/>
            <a:rect r="r" b="b" t="t" l="l"/>
            <a:pathLst>
              <a:path h="4571068" w="14569140">
                <a:moveTo>
                  <a:pt x="0" y="0"/>
                </a:moveTo>
                <a:lnTo>
                  <a:pt x="14569141" y="0"/>
                </a:lnTo>
                <a:lnTo>
                  <a:pt x="14569141" y="4571068"/>
                </a:lnTo>
                <a:lnTo>
                  <a:pt x="0" y="45710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27693" y="1399435"/>
            <a:ext cx="8632045" cy="46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95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MENCARI NILAI DETERMINAN 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17976" y="3415093"/>
            <a:ext cx="2759770" cy="41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Segitiga atas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1101" y="2258083"/>
            <a:ext cx="16886495" cy="7557066"/>
            <a:chOff x="0" y="0"/>
            <a:chExt cx="4447472" cy="19903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7472" cy="1990338"/>
            </a:xfrm>
            <a:custGeom>
              <a:avLst/>
              <a:gdLst/>
              <a:ahLst/>
              <a:cxnLst/>
              <a:rect r="r" b="b" t="t" l="l"/>
              <a:pathLst>
                <a:path h="1990338" w="4447472">
                  <a:moveTo>
                    <a:pt x="22465" y="0"/>
                  </a:moveTo>
                  <a:lnTo>
                    <a:pt x="4425007" y="0"/>
                  </a:lnTo>
                  <a:cubicBezTo>
                    <a:pt x="4437414" y="0"/>
                    <a:pt x="4447472" y="10058"/>
                    <a:pt x="4447472" y="22465"/>
                  </a:cubicBezTo>
                  <a:lnTo>
                    <a:pt x="4447472" y="1967873"/>
                  </a:lnTo>
                  <a:cubicBezTo>
                    <a:pt x="4447472" y="1973831"/>
                    <a:pt x="4445105" y="1979545"/>
                    <a:pt x="4440892" y="1983758"/>
                  </a:cubicBezTo>
                  <a:cubicBezTo>
                    <a:pt x="4436679" y="1987971"/>
                    <a:pt x="4430965" y="1990338"/>
                    <a:pt x="4425007" y="1990338"/>
                  </a:cubicBezTo>
                  <a:lnTo>
                    <a:pt x="22465" y="1990338"/>
                  </a:lnTo>
                  <a:cubicBezTo>
                    <a:pt x="10058" y="1990338"/>
                    <a:pt x="0" y="1980280"/>
                    <a:pt x="0" y="1967873"/>
                  </a:cubicBezTo>
                  <a:lnTo>
                    <a:pt x="0" y="22465"/>
                  </a:lnTo>
                  <a:cubicBezTo>
                    <a:pt x="0" y="16507"/>
                    <a:pt x="2367" y="10793"/>
                    <a:pt x="6580" y="6580"/>
                  </a:cubicBezTo>
                  <a:cubicBezTo>
                    <a:pt x="10793" y="2367"/>
                    <a:pt x="16507" y="0"/>
                    <a:pt x="2246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47472" cy="2047488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 Di tahap ini, kita akan mencari determinan A3 menggunakan metode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 MINOR KOFAKTOR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26131" y="3020661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6631706" y="3887127"/>
            <a:ext cx="5205286" cy="1811006"/>
          </a:xfrm>
          <a:custGeom>
            <a:avLst/>
            <a:gdLst/>
            <a:ahLst/>
            <a:cxnLst/>
            <a:rect r="r" b="b" t="t" l="l"/>
            <a:pathLst>
              <a:path h="1811006" w="5205286">
                <a:moveTo>
                  <a:pt x="0" y="0"/>
                </a:moveTo>
                <a:lnTo>
                  <a:pt x="5205286" y="0"/>
                </a:lnTo>
                <a:lnTo>
                  <a:pt x="5205286" y="1811006"/>
                </a:lnTo>
                <a:lnTo>
                  <a:pt x="0" y="18110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27693" y="1399435"/>
            <a:ext cx="8632045" cy="46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95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MENCARI NILAI DETERMINAN A1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416934" y="4613458"/>
            <a:ext cx="19302565" cy="366703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-122787" y="5567098"/>
            <a:ext cx="15772796" cy="308400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55852" y="6788610"/>
            <a:ext cx="9320288" cy="200858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09483" y="7683195"/>
            <a:ext cx="7476715" cy="1701322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9251" y="8756766"/>
            <a:ext cx="2799500" cy="9217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258083"/>
            <a:ext cx="16500397" cy="7378866"/>
            <a:chOff x="0" y="0"/>
            <a:chExt cx="4345784" cy="19434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5784" cy="1943405"/>
            </a:xfrm>
            <a:custGeom>
              <a:avLst/>
              <a:gdLst/>
              <a:ahLst/>
              <a:cxnLst/>
              <a:rect r="r" b="b" t="t" l="l"/>
              <a:pathLst>
                <a:path h="1943405" w="4345784">
                  <a:moveTo>
                    <a:pt x="22991" y="0"/>
                  </a:moveTo>
                  <a:lnTo>
                    <a:pt x="4322793" y="0"/>
                  </a:lnTo>
                  <a:cubicBezTo>
                    <a:pt x="4328890" y="0"/>
                    <a:pt x="4334738" y="2422"/>
                    <a:pt x="4339050" y="6734"/>
                  </a:cubicBezTo>
                  <a:cubicBezTo>
                    <a:pt x="4343361" y="11045"/>
                    <a:pt x="4345784" y="16893"/>
                    <a:pt x="4345784" y="22991"/>
                  </a:cubicBezTo>
                  <a:lnTo>
                    <a:pt x="4345784" y="1920415"/>
                  </a:lnTo>
                  <a:cubicBezTo>
                    <a:pt x="4345784" y="1926512"/>
                    <a:pt x="4343361" y="1932360"/>
                    <a:pt x="4339050" y="1936672"/>
                  </a:cubicBezTo>
                  <a:cubicBezTo>
                    <a:pt x="4334738" y="1940983"/>
                    <a:pt x="4328890" y="1943405"/>
                    <a:pt x="4322793" y="1943405"/>
                  </a:cubicBezTo>
                  <a:lnTo>
                    <a:pt x="22991" y="1943405"/>
                  </a:lnTo>
                  <a:cubicBezTo>
                    <a:pt x="16893" y="1943405"/>
                    <a:pt x="11045" y="1940983"/>
                    <a:pt x="6734" y="1936672"/>
                  </a:cubicBezTo>
                  <a:cubicBezTo>
                    <a:pt x="2422" y="1932360"/>
                    <a:pt x="0" y="1926512"/>
                    <a:pt x="0" y="1920415"/>
                  </a:cubicBezTo>
                  <a:lnTo>
                    <a:pt x="0" y="22991"/>
                  </a:lnTo>
                  <a:cubicBezTo>
                    <a:pt x="0" y="16893"/>
                    <a:pt x="2422" y="11045"/>
                    <a:pt x="6734" y="6734"/>
                  </a:cubicBezTo>
                  <a:cubicBezTo>
                    <a:pt x="11045" y="2422"/>
                    <a:pt x="16893" y="0"/>
                    <a:pt x="2299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345784" cy="200055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 Di tahap ini, kita akan mencari determinan A3 menggunakan metode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 MINOR KOFAKTOR.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26131" y="3020661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7699117" y="4243633"/>
            <a:ext cx="4121242" cy="1442435"/>
          </a:xfrm>
          <a:custGeom>
            <a:avLst/>
            <a:gdLst/>
            <a:ahLst/>
            <a:cxnLst/>
            <a:rect r="r" b="b" t="t" l="l"/>
            <a:pathLst>
              <a:path h="1442435" w="4121242">
                <a:moveTo>
                  <a:pt x="0" y="0"/>
                </a:moveTo>
                <a:lnTo>
                  <a:pt x="4121242" y="0"/>
                </a:lnTo>
                <a:lnTo>
                  <a:pt x="4121242" y="1442435"/>
                </a:lnTo>
                <a:lnTo>
                  <a:pt x="0" y="14424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27693" y="1399435"/>
            <a:ext cx="8632045" cy="46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95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MENCARI NILAI DETERMINAN A2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21349" y="4503682"/>
            <a:ext cx="18676778" cy="356148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55503" y="5457977"/>
            <a:ext cx="15124132" cy="297589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49762" y="6583714"/>
            <a:ext cx="9764112" cy="2082555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90158" y="7379338"/>
            <a:ext cx="8193660" cy="1820813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889676" y="8493605"/>
            <a:ext cx="2799500" cy="9217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DAGlJQt95ds</dc:identifier>
  <dcterms:modified xsi:type="dcterms:W3CDTF">2011-08-01T06:04:30Z</dcterms:modified>
  <cp:revision>1</cp:revision>
  <dc:title>Presentasi Hitam Hijau Neon Merah Muda Neon Trendi Ilustratif Kreatif</dc:title>
</cp:coreProperties>
</file>